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7" r:id="rId2"/>
    <p:sldId id="258" r:id="rId3"/>
    <p:sldId id="284" r:id="rId4"/>
    <p:sldId id="265" r:id="rId5"/>
    <p:sldId id="267" r:id="rId6"/>
    <p:sldId id="286" r:id="rId7"/>
    <p:sldId id="289" r:id="rId8"/>
    <p:sldId id="287" r:id="rId9"/>
    <p:sldId id="272" r:id="rId10"/>
    <p:sldId id="285" r:id="rId11"/>
    <p:sldId id="288" r:id="rId12"/>
    <p:sldId id="261" r:id="rId13"/>
    <p:sldId id="283" r:id="rId14"/>
    <p:sldId id="279" r:id="rId15"/>
    <p:sldId id="280" r:id="rId16"/>
    <p:sldId id="281" r:id="rId17"/>
    <p:sldId id="282" r:id="rId18"/>
    <p:sldId id="274" r:id="rId19"/>
    <p:sldId id="278"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5" d="100"/>
          <a:sy n="115" d="100"/>
        </p:scale>
        <p:origin x="31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B7B47CE-6C3C-43CE-9A18-E5C023C566E9}" type="datetimeFigureOut">
              <a:rPr lang="en-US" smtClean="0"/>
              <a:t>1/14/2020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5FF9668-5343-439C-9C45-510B2F12031A}" type="slidenum">
              <a:rPr lang="en-US" smtClean="0"/>
              <a:t>‹#›</a:t>
            </a:fld>
            <a:endParaRPr lang="en-US"/>
          </a:p>
        </p:txBody>
      </p:sp>
    </p:spTree>
    <p:extLst>
      <p:ext uri="{BB962C8B-B14F-4D97-AF65-F5344CB8AC3E}">
        <p14:creationId xmlns:p14="http://schemas.microsoft.com/office/powerpoint/2010/main" val="16450515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98167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43891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441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70646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10105102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60371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C6B4A9-1611-4792-9094-5F34BCA07E0B}"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9333C77-0158-454C-844F-B7AB9BD7DAD4}"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27547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5939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5451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30293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712588-04B1-427B-82EE-E8DB90309F08}"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F9F0C5-380F-41C2-899A-BAC0F0927E16}"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15518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28761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861449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34237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A54C80-263E-416B-A8E0-580EDEADCBDC}"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9954A3-9DFD-4C44-94BA-B95130A3BA1C}"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4000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66987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1/14/2020</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807290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358342"/>
            <a:ext cx="7766936" cy="692494"/>
          </a:xfrm>
        </p:spPr>
        <p:txBody>
          <a:bodyPr/>
          <a:lstStyle/>
          <a:p>
            <a:r>
              <a:rPr lang="en-US" sz="6000" b="1" i="1" dirty="0"/>
              <a:t>One Association.  One Voice.</a:t>
            </a:r>
            <a:r>
              <a:rPr lang="en-US" sz="4400" dirty="0"/>
              <a:t/>
            </a:r>
            <a:br>
              <a:rPr lang="en-US" sz="4400" dirty="0"/>
            </a:br>
            <a:r>
              <a:rPr lang="en-US" dirty="0"/>
              <a:t/>
            </a:r>
            <a:br>
              <a:rPr lang="en-US" dirty="0"/>
            </a:br>
            <a:r>
              <a:rPr lang="en-US" sz="4800" dirty="0"/>
              <a:t>CASBU Settlement Package</a:t>
            </a:r>
            <a:endParaRPr lang="en-US" sz="4800" b="1" dirty="0"/>
          </a:p>
        </p:txBody>
      </p:sp>
      <p:sp>
        <p:nvSpPr>
          <p:cNvPr id="3" name="Subtitle 2"/>
          <p:cNvSpPr>
            <a:spLocks noGrp="1"/>
          </p:cNvSpPr>
          <p:nvPr>
            <p:ph type="subTitle" idx="1"/>
          </p:nvPr>
        </p:nvSpPr>
        <p:spPr/>
        <p:txBody>
          <a:bodyPr>
            <a:normAutofit fontScale="77500" lnSpcReduction="20000"/>
          </a:bodyPr>
          <a:lstStyle/>
          <a:p>
            <a:endParaRPr lang="en-US" dirty="0"/>
          </a:p>
          <a:p>
            <a:r>
              <a:rPr lang="en-US" dirty="0"/>
              <a:t> </a:t>
            </a:r>
            <a:r>
              <a:rPr lang="en-US" sz="2800" dirty="0"/>
              <a:t>Signed Tuesday, December 17, 2019 </a:t>
            </a:r>
          </a:p>
          <a:p>
            <a:r>
              <a:rPr lang="en-US" sz="2800" dirty="0"/>
              <a:t>and subject to Ratification by the Membership</a:t>
            </a:r>
          </a:p>
        </p:txBody>
      </p:sp>
    </p:spTree>
    <p:extLst>
      <p:ext uri="{BB962C8B-B14F-4D97-AF65-F5344CB8AC3E}">
        <p14:creationId xmlns:p14="http://schemas.microsoft.com/office/powerpoint/2010/main" val="1662172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B1C3A-925E-40E3-BB23-362D25161E00}"/>
              </a:ext>
            </a:extLst>
          </p:cNvPr>
          <p:cNvSpPr>
            <a:spLocks noGrp="1"/>
          </p:cNvSpPr>
          <p:nvPr>
            <p:ph type="title"/>
          </p:nvPr>
        </p:nvSpPr>
        <p:spPr/>
        <p:txBody>
          <a:bodyPr/>
          <a:lstStyle/>
          <a:p>
            <a:r>
              <a:rPr lang="en-CA" dirty="0"/>
              <a:t>16: Changes to RFR</a:t>
            </a:r>
          </a:p>
        </p:txBody>
      </p:sp>
      <p:sp>
        <p:nvSpPr>
          <p:cNvPr id="3" name="Content Placeholder 2">
            <a:extLst>
              <a:ext uri="{FF2B5EF4-FFF2-40B4-BE49-F238E27FC236}">
                <a16:creationId xmlns:a16="http://schemas.microsoft.com/office/drawing/2014/main" id="{8C539506-64B9-4C24-963D-7BC744D55CC1}"/>
              </a:ext>
            </a:extLst>
          </p:cNvPr>
          <p:cNvSpPr>
            <a:spLocks noGrp="1"/>
          </p:cNvSpPr>
          <p:nvPr>
            <p:ph idx="1"/>
          </p:nvPr>
        </p:nvSpPr>
        <p:spPr/>
        <p:txBody>
          <a:bodyPr/>
          <a:lstStyle/>
          <a:p>
            <a:r>
              <a:rPr lang="en-CA" dirty="0"/>
              <a:t>The administration wants a system where all available courses are posted on the university’s website, and then people (including those who hold RFR) apply to teach them</a:t>
            </a:r>
          </a:p>
          <a:p>
            <a:r>
              <a:rPr lang="en-CA" dirty="0"/>
              <a:t>Courses will be posted to the university website under “Employment Opportunities” by March 15 for the Spring/Summer term and by June 30 for Fall/Winter</a:t>
            </a:r>
          </a:p>
          <a:p>
            <a:r>
              <a:rPr lang="en-CA" dirty="0"/>
              <a:t>The Dean or designate is responsible for notifying anyone who holds RFR on a course by email before that deadline</a:t>
            </a:r>
          </a:p>
          <a:p>
            <a:r>
              <a:rPr lang="en-CA" dirty="0"/>
              <a:t>The Dean or designate is responsible for communicating directly with an instructor who holds RFR if the course is posted less than two weeks before it begins</a:t>
            </a:r>
          </a:p>
        </p:txBody>
      </p:sp>
    </p:spTree>
    <p:extLst>
      <p:ext uri="{BB962C8B-B14F-4D97-AF65-F5344CB8AC3E}">
        <p14:creationId xmlns:p14="http://schemas.microsoft.com/office/powerpoint/2010/main" val="445510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30616-DF35-4CCC-BD40-7113639EB275}"/>
              </a:ext>
            </a:extLst>
          </p:cNvPr>
          <p:cNvSpPr>
            <a:spLocks noGrp="1"/>
          </p:cNvSpPr>
          <p:nvPr>
            <p:ph type="title"/>
          </p:nvPr>
        </p:nvSpPr>
        <p:spPr/>
        <p:txBody>
          <a:bodyPr/>
          <a:lstStyle/>
          <a:p>
            <a:r>
              <a:rPr lang="en-CA" dirty="0"/>
              <a:t>16: Changes to RFR</a:t>
            </a:r>
          </a:p>
        </p:txBody>
      </p:sp>
      <p:sp>
        <p:nvSpPr>
          <p:cNvPr id="3" name="Content Placeholder 2">
            <a:extLst>
              <a:ext uri="{FF2B5EF4-FFF2-40B4-BE49-F238E27FC236}">
                <a16:creationId xmlns:a16="http://schemas.microsoft.com/office/drawing/2014/main" id="{C1858A8C-3262-471B-AFB8-3B0323F47D3E}"/>
              </a:ext>
            </a:extLst>
          </p:cNvPr>
          <p:cNvSpPr>
            <a:spLocks noGrp="1"/>
          </p:cNvSpPr>
          <p:nvPr>
            <p:ph idx="1"/>
          </p:nvPr>
        </p:nvSpPr>
        <p:spPr/>
        <p:txBody>
          <a:bodyPr/>
          <a:lstStyle/>
          <a:p>
            <a:r>
              <a:rPr lang="en-CA" dirty="0"/>
              <a:t>So what actually changed? Not much</a:t>
            </a:r>
          </a:p>
          <a:p>
            <a:pPr lvl="1"/>
            <a:r>
              <a:rPr lang="en-CA" dirty="0"/>
              <a:t>You are going to have to apply for your course, rather than having it automatically offered to you</a:t>
            </a:r>
          </a:p>
          <a:p>
            <a:pPr lvl="1"/>
            <a:r>
              <a:rPr lang="en-CA" dirty="0"/>
              <a:t>You are still guaranteed your section if the course is offered to part-time Members (following the existing seniority language)</a:t>
            </a:r>
          </a:p>
          <a:p>
            <a:pPr lvl="1"/>
            <a:r>
              <a:rPr lang="en-CA" dirty="0"/>
              <a:t>NUFA is going to have to be very assertive with the Employer about adhering to the stated deadlines</a:t>
            </a:r>
          </a:p>
        </p:txBody>
      </p:sp>
    </p:spTree>
    <p:extLst>
      <p:ext uri="{BB962C8B-B14F-4D97-AF65-F5344CB8AC3E}">
        <p14:creationId xmlns:p14="http://schemas.microsoft.com/office/powerpoint/2010/main" val="177689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Financial Articles</a:t>
            </a:r>
          </a:p>
        </p:txBody>
      </p:sp>
      <p:sp>
        <p:nvSpPr>
          <p:cNvPr id="3" name="Content Placeholder 2"/>
          <p:cNvSpPr>
            <a:spLocks noGrp="1"/>
          </p:cNvSpPr>
          <p:nvPr>
            <p:ph idx="1"/>
          </p:nvPr>
        </p:nvSpPr>
        <p:spPr>
          <a:xfrm>
            <a:off x="749522" y="1269926"/>
            <a:ext cx="10264841" cy="5405194"/>
          </a:xfrm>
        </p:spPr>
        <p:txBody>
          <a:bodyPr>
            <a:normAutofit/>
          </a:bodyPr>
          <a:lstStyle/>
          <a:p>
            <a:pPr marL="0" indent="0">
              <a:buNone/>
            </a:pPr>
            <a:r>
              <a:rPr lang="en-US" sz="2800" b="1" i="1" dirty="0"/>
              <a:t>29:  Teaching Award for CASBU Members</a:t>
            </a:r>
          </a:p>
          <a:p>
            <a:pPr lvl="1"/>
            <a:r>
              <a:rPr lang="en-US" dirty="0"/>
              <a:t>Now one of the Chancellor’s Awards for Excellence in Teaching, Research, and Service</a:t>
            </a:r>
          </a:p>
          <a:p>
            <a:pPr lvl="1"/>
            <a:r>
              <a:rPr lang="en-US" dirty="0"/>
              <a:t>Still presented annually</a:t>
            </a:r>
          </a:p>
          <a:p>
            <a:pPr marL="0" indent="0">
              <a:buNone/>
            </a:pPr>
            <a:endParaRPr lang="en-US" sz="2800" b="1" i="1" dirty="0"/>
          </a:p>
          <a:p>
            <a:pPr marL="0" indent="0">
              <a:buNone/>
            </a:pPr>
            <a:r>
              <a:rPr lang="en-US" sz="2800" b="1" i="1" dirty="0"/>
              <a:t>30:  Method of Payment </a:t>
            </a:r>
          </a:p>
          <a:p>
            <a:pPr lvl="1"/>
            <a:r>
              <a:rPr lang="en-US" b="1" u="sng" dirty="0"/>
              <a:t>Bi-weekly pay as of January 2020 (or soon thereafter)</a:t>
            </a:r>
          </a:p>
          <a:p>
            <a:pPr lvl="1"/>
            <a:r>
              <a:rPr lang="en-US" dirty="0"/>
              <a:t>Means pay sooner than previous system</a:t>
            </a:r>
          </a:p>
          <a:p>
            <a:endParaRPr lang="en-US" dirty="0"/>
          </a:p>
          <a:p>
            <a:endParaRPr lang="en-CA" dirty="0"/>
          </a:p>
        </p:txBody>
      </p:sp>
    </p:spTree>
    <p:extLst>
      <p:ext uri="{BB962C8B-B14F-4D97-AF65-F5344CB8AC3E}">
        <p14:creationId xmlns:p14="http://schemas.microsoft.com/office/powerpoint/2010/main" val="3834601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8037-F1A6-4C1D-AC17-899A25DF4FF4}"/>
              </a:ext>
            </a:extLst>
          </p:cNvPr>
          <p:cNvSpPr>
            <a:spLocks noGrp="1"/>
          </p:cNvSpPr>
          <p:nvPr>
            <p:ph type="title"/>
          </p:nvPr>
        </p:nvSpPr>
        <p:spPr/>
        <p:txBody>
          <a:bodyPr/>
          <a:lstStyle/>
          <a:p>
            <a:r>
              <a:rPr lang="en-US" dirty="0"/>
              <a:t>Financial Compensation (New CASBU Article 21)</a:t>
            </a:r>
            <a:endParaRPr lang="en-CA" dirty="0"/>
          </a:p>
        </p:txBody>
      </p:sp>
      <p:sp>
        <p:nvSpPr>
          <p:cNvPr id="3" name="Content Placeholder 2">
            <a:extLst>
              <a:ext uri="{FF2B5EF4-FFF2-40B4-BE49-F238E27FC236}">
                <a16:creationId xmlns:a16="http://schemas.microsoft.com/office/drawing/2014/main" id="{E7F535BE-8C2D-4A42-BDDB-A0F8C767E390}"/>
              </a:ext>
            </a:extLst>
          </p:cNvPr>
          <p:cNvSpPr>
            <a:spLocks noGrp="1"/>
          </p:cNvSpPr>
          <p:nvPr>
            <p:ph idx="1"/>
          </p:nvPr>
        </p:nvSpPr>
        <p:spPr/>
        <p:txBody>
          <a:bodyPr/>
          <a:lstStyle/>
          <a:p>
            <a:r>
              <a:rPr lang="en-CA" dirty="0"/>
              <a:t>The compensation for all Members will increase 1% as of May 1, 2019, May 1, 2020, and May 1, 2021.</a:t>
            </a:r>
          </a:p>
          <a:p>
            <a:r>
              <a:rPr lang="en-CA" dirty="0"/>
              <a:t>Previously, the payment amounts for part-time Members included vacation pay, which caused confusion for Members</a:t>
            </a:r>
          </a:p>
          <a:p>
            <a:r>
              <a:rPr lang="en-CA" dirty="0"/>
              <a:t>Changes to the Employment Standards Act entitle all employees who have been employed for five or more years to an additional 2%, which made it even more confusing</a:t>
            </a:r>
          </a:p>
          <a:p>
            <a:r>
              <a:rPr lang="en-CA" dirty="0"/>
              <a:t>The new CA will show numbers that reflect the new base (pre-vacation pay) amounts</a:t>
            </a:r>
          </a:p>
        </p:txBody>
      </p:sp>
    </p:spTree>
    <p:extLst>
      <p:ext uri="{BB962C8B-B14F-4D97-AF65-F5344CB8AC3E}">
        <p14:creationId xmlns:p14="http://schemas.microsoft.com/office/powerpoint/2010/main" val="105807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Financial Compensation (New CASBU Article 21) Three-Credit Course Stipends</a:t>
            </a:r>
          </a:p>
        </p:txBody>
      </p:sp>
      <p:sp>
        <p:nvSpPr>
          <p:cNvPr id="3" name="Content Placeholder 2"/>
          <p:cNvSpPr>
            <a:spLocks noGrp="1"/>
          </p:cNvSpPr>
          <p:nvPr>
            <p:ph idx="1"/>
          </p:nvPr>
        </p:nvSpPr>
        <p:spPr>
          <a:xfrm>
            <a:off x="677332" y="1930401"/>
            <a:ext cx="10245591" cy="4744720"/>
          </a:xfrm>
        </p:spPr>
        <p:txBody>
          <a:bodyPr>
            <a:normAutofit/>
          </a:bodyPr>
          <a:lstStyle/>
          <a:p>
            <a:pPr marL="0" indent="0">
              <a:buNone/>
            </a:pPr>
            <a:r>
              <a:rPr lang="en-US" sz="1900" dirty="0"/>
              <a:t>Examples:</a:t>
            </a:r>
          </a:p>
          <a:p>
            <a:pPr marL="0" indent="0">
              <a:buNone/>
            </a:pPr>
            <a:r>
              <a:rPr lang="en-US" sz="1900" dirty="0"/>
              <a:t>May 1, 2018 Stipend for a three credit course without RFR = $6550 (4% vacation included)</a:t>
            </a:r>
          </a:p>
          <a:p>
            <a:pPr marL="0" indent="0">
              <a:buNone/>
            </a:pPr>
            <a:r>
              <a:rPr lang="en-US" sz="1900" dirty="0"/>
              <a:t>May 1, 2019 Stipend for a three-credit course without RFR = $6361.06 (base amount)</a:t>
            </a:r>
          </a:p>
          <a:p>
            <a:pPr marL="0" indent="0">
              <a:buNone/>
            </a:pPr>
            <a:r>
              <a:rPr lang="en-US" sz="1900" dirty="0"/>
              <a:t>May 1, 2019 Stipend for a three-credit course without RFR = $6615.50 (4% vacation included)</a:t>
            </a:r>
          </a:p>
          <a:p>
            <a:pPr marL="0" indent="0">
              <a:buNone/>
            </a:pPr>
            <a:r>
              <a:rPr lang="en-US" sz="1900" dirty="0"/>
              <a:t>May 1, 2019 Stipend for a three-credit course without RFR = $6742.72 (6% vacation included)</a:t>
            </a:r>
          </a:p>
          <a:p>
            <a:pPr marL="0" indent="0">
              <a:buNone/>
            </a:pPr>
            <a:endParaRPr lang="en-US" sz="1900" dirty="0"/>
          </a:p>
          <a:p>
            <a:pPr marL="0" indent="0">
              <a:buNone/>
            </a:pPr>
            <a:r>
              <a:rPr lang="en-US" sz="1900" dirty="0"/>
              <a:t>May 1, 2018 Stipend for a three credit course with RFR = $6750 (4% vacation included)</a:t>
            </a:r>
          </a:p>
          <a:p>
            <a:pPr marL="0" indent="0">
              <a:buNone/>
            </a:pPr>
            <a:r>
              <a:rPr lang="en-US" sz="1900" dirty="0"/>
              <a:t>May 1, 2019 Stipend for a three-credit course with RFR = $6555.29 (base amount)</a:t>
            </a:r>
          </a:p>
          <a:p>
            <a:pPr marL="0" indent="0">
              <a:buNone/>
            </a:pPr>
            <a:r>
              <a:rPr lang="en-US" sz="1900" dirty="0"/>
              <a:t>May 1, 2019 Stipend for a three-credit course with RFR = $6817.50 (4% vacation included)</a:t>
            </a:r>
          </a:p>
          <a:p>
            <a:pPr marL="0" indent="0">
              <a:buNone/>
            </a:pPr>
            <a:r>
              <a:rPr lang="en-US" sz="1900" dirty="0"/>
              <a:t>May 1, 2019 Stipend for a three-credit course with RFR = $6948.60 (6% vacation included)</a:t>
            </a:r>
          </a:p>
          <a:p>
            <a:pPr marL="0" indent="0">
              <a:buNone/>
            </a:pPr>
            <a:endParaRPr lang="en-US" sz="1900" dirty="0"/>
          </a:p>
          <a:p>
            <a:pPr marL="0" indent="0">
              <a:buNone/>
            </a:pPr>
            <a:endParaRPr lang="en-US" sz="1900" dirty="0"/>
          </a:p>
          <a:p>
            <a:pPr marL="0" indent="0">
              <a:buNone/>
            </a:pPr>
            <a:endParaRPr lang="en-US" dirty="0"/>
          </a:p>
        </p:txBody>
      </p:sp>
    </p:spTree>
    <p:extLst>
      <p:ext uri="{BB962C8B-B14F-4D97-AF65-F5344CB8AC3E}">
        <p14:creationId xmlns:p14="http://schemas.microsoft.com/office/powerpoint/2010/main" val="1473505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Compensation (New CASBU Article 21) Clinical Instructors</a:t>
            </a:r>
          </a:p>
        </p:txBody>
      </p:sp>
      <p:sp>
        <p:nvSpPr>
          <p:cNvPr id="3" name="Content Placeholder 2"/>
          <p:cNvSpPr>
            <a:spLocks noGrp="1"/>
          </p:cNvSpPr>
          <p:nvPr>
            <p:ph idx="1"/>
          </p:nvPr>
        </p:nvSpPr>
        <p:spPr>
          <a:xfrm>
            <a:off x="677333" y="2160589"/>
            <a:ext cx="9414317" cy="3880773"/>
          </a:xfrm>
        </p:spPr>
        <p:txBody>
          <a:bodyPr>
            <a:normAutofit/>
          </a:bodyPr>
          <a:lstStyle/>
          <a:p>
            <a:pPr marL="0" indent="0">
              <a:buNone/>
            </a:pPr>
            <a:r>
              <a:rPr lang="en-US" sz="2000" dirty="0"/>
              <a:t>May 1, 2018 Per hour stipend = $51.41 (4% vacation included)</a:t>
            </a:r>
          </a:p>
          <a:p>
            <a:pPr marL="0" indent="0">
              <a:buNone/>
            </a:pPr>
            <a:r>
              <a:rPr lang="en-US" sz="2000" dirty="0"/>
              <a:t>May 1, 2019 Per hour stipend = $49.92 (base amount)</a:t>
            </a:r>
          </a:p>
          <a:p>
            <a:pPr marL="0" indent="0">
              <a:buNone/>
            </a:pPr>
            <a:r>
              <a:rPr lang="en-US" sz="2000" dirty="0"/>
              <a:t>May 1, 2019 Per hour stipend = $51.92 (4% vacation included)</a:t>
            </a:r>
          </a:p>
          <a:p>
            <a:pPr marL="0" indent="0">
              <a:buNone/>
            </a:pPr>
            <a:r>
              <a:rPr lang="en-US" sz="2000" dirty="0"/>
              <a:t>May 1, 2019 Per hour stipend = $52.92 (6% vacation included)</a:t>
            </a:r>
          </a:p>
          <a:p>
            <a:pPr marL="0" indent="0">
              <a:buNone/>
            </a:pPr>
            <a:endParaRPr lang="en-US" sz="2000" dirty="0"/>
          </a:p>
        </p:txBody>
      </p:sp>
    </p:spTree>
    <p:extLst>
      <p:ext uri="{BB962C8B-B14F-4D97-AF65-F5344CB8AC3E}">
        <p14:creationId xmlns:p14="http://schemas.microsoft.com/office/powerpoint/2010/main" val="1376676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Compensation (New CASBU Article 21) Course Facilitators</a:t>
            </a:r>
          </a:p>
        </p:txBody>
      </p:sp>
      <p:sp>
        <p:nvSpPr>
          <p:cNvPr id="3" name="Content Placeholder 2"/>
          <p:cNvSpPr>
            <a:spLocks noGrp="1"/>
          </p:cNvSpPr>
          <p:nvPr>
            <p:ph idx="1"/>
          </p:nvPr>
        </p:nvSpPr>
        <p:spPr>
          <a:xfrm>
            <a:off x="677333" y="2160589"/>
            <a:ext cx="9414317" cy="3880773"/>
          </a:xfrm>
        </p:spPr>
        <p:txBody>
          <a:bodyPr>
            <a:normAutofit/>
          </a:bodyPr>
          <a:lstStyle/>
          <a:p>
            <a:pPr marL="0" indent="0">
              <a:buNone/>
            </a:pPr>
            <a:r>
              <a:rPr lang="en-US" sz="2000" dirty="0"/>
              <a:t>May 1, 2018 Per course section = $2061 (4% vacation included)</a:t>
            </a:r>
          </a:p>
          <a:p>
            <a:pPr marL="0" indent="0">
              <a:buNone/>
            </a:pPr>
            <a:r>
              <a:rPr lang="en-US" sz="2000" dirty="0"/>
              <a:t>May 1, 2019 Per hour stipend = $2001.55 (base amount)</a:t>
            </a:r>
          </a:p>
          <a:p>
            <a:pPr marL="0" indent="0">
              <a:buNone/>
            </a:pPr>
            <a:r>
              <a:rPr lang="en-US" sz="2000" dirty="0"/>
              <a:t>May 1, 2019 Per hour stipend = $2081.61 (4% vacation included)</a:t>
            </a:r>
          </a:p>
          <a:p>
            <a:pPr marL="0" indent="0">
              <a:buNone/>
            </a:pPr>
            <a:r>
              <a:rPr lang="en-US" sz="2000" dirty="0"/>
              <a:t>May 1, 2019 Per hour stipend = $2121.64 (6% vacation included)</a:t>
            </a:r>
          </a:p>
          <a:p>
            <a:pPr marL="0" indent="0">
              <a:buNone/>
            </a:pPr>
            <a:endParaRPr lang="en-US" sz="2000" dirty="0"/>
          </a:p>
          <a:p>
            <a:endParaRPr lang="en-US" sz="2000" dirty="0"/>
          </a:p>
        </p:txBody>
      </p:sp>
    </p:spTree>
    <p:extLst>
      <p:ext uri="{BB962C8B-B14F-4D97-AF65-F5344CB8AC3E}">
        <p14:creationId xmlns:p14="http://schemas.microsoft.com/office/powerpoint/2010/main" val="491355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Compensation (New CASBU Article 21) Examples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5860070"/>
              </p:ext>
            </p:extLst>
          </p:nvPr>
        </p:nvGraphicFramePr>
        <p:xfrm>
          <a:off x="677863" y="2160588"/>
          <a:ext cx="8596312" cy="4023360"/>
        </p:xfrm>
        <a:graphic>
          <a:graphicData uri="http://schemas.openxmlformats.org/drawingml/2006/table">
            <a:tbl>
              <a:tblPr firstRow="1" bandRow="1">
                <a:tableStyleId>{5C22544A-7EE6-4342-B048-85BDC9FD1C3A}</a:tableStyleId>
              </a:tblPr>
              <a:tblGrid>
                <a:gridCol w="2149078">
                  <a:extLst>
                    <a:ext uri="{9D8B030D-6E8A-4147-A177-3AD203B41FA5}">
                      <a16:colId xmlns:a16="http://schemas.microsoft.com/office/drawing/2014/main" val="1166283964"/>
                    </a:ext>
                  </a:extLst>
                </a:gridCol>
                <a:gridCol w="2149078">
                  <a:extLst>
                    <a:ext uri="{9D8B030D-6E8A-4147-A177-3AD203B41FA5}">
                      <a16:colId xmlns:a16="http://schemas.microsoft.com/office/drawing/2014/main" val="2106114832"/>
                    </a:ext>
                  </a:extLst>
                </a:gridCol>
                <a:gridCol w="2149078">
                  <a:extLst>
                    <a:ext uri="{9D8B030D-6E8A-4147-A177-3AD203B41FA5}">
                      <a16:colId xmlns:a16="http://schemas.microsoft.com/office/drawing/2014/main" val="1690115619"/>
                    </a:ext>
                  </a:extLst>
                </a:gridCol>
                <a:gridCol w="2149078">
                  <a:extLst>
                    <a:ext uri="{9D8B030D-6E8A-4147-A177-3AD203B41FA5}">
                      <a16:colId xmlns:a16="http://schemas.microsoft.com/office/drawing/2014/main" val="1636201370"/>
                    </a:ext>
                  </a:extLst>
                </a:gridCol>
              </a:tblGrid>
              <a:tr h="370840">
                <a:tc>
                  <a:txBody>
                    <a:bodyPr/>
                    <a:lstStyle/>
                    <a:p>
                      <a:r>
                        <a:rPr lang="en-US" dirty="0"/>
                        <a:t>May 1, 2018 (with 4% Vacation Pay)</a:t>
                      </a:r>
                    </a:p>
                  </a:txBody>
                  <a:tcPr/>
                </a:tc>
                <a:tc>
                  <a:txBody>
                    <a:bodyPr/>
                    <a:lstStyle/>
                    <a:p>
                      <a:r>
                        <a:rPr lang="en-US" dirty="0"/>
                        <a:t>May 1,</a:t>
                      </a:r>
                      <a:r>
                        <a:rPr lang="en-US" baseline="0" dirty="0"/>
                        <a:t> 2019 (base amount)</a:t>
                      </a:r>
                      <a:endParaRPr lang="en-US" dirty="0"/>
                    </a:p>
                  </a:txBody>
                  <a:tcPr/>
                </a:tc>
                <a:tc>
                  <a:txBody>
                    <a:bodyPr/>
                    <a:lstStyle/>
                    <a:p>
                      <a:r>
                        <a:rPr lang="en-US" dirty="0"/>
                        <a:t>May 1,</a:t>
                      </a:r>
                      <a:r>
                        <a:rPr lang="en-US" baseline="0" dirty="0"/>
                        <a:t> 2019 (with 4% Vacation Pay)</a:t>
                      </a:r>
                      <a:endParaRPr lang="en-US" dirty="0"/>
                    </a:p>
                  </a:txBody>
                  <a:tcPr/>
                </a:tc>
                <a:tc>
                  <a:txBody>
                    <a:bodyPr/>
                    <a:lstStyle/>
                    <a:p>
                      <a:r>
                        <a:rPr lang="en-US" dirty="0"/>
                        <a:t>May 1,</a:t>
                      </a:r>
                      <a:r>
                        <a:rPr lang="en-US" baseline="0" dirty="0"/>
                        <a:t> 2019 (with 6% Vacation Pay)</a:t>
                      </a:r>
                      <a:endParaRPr lang="en-US" dirty="0"/>
                    </a:p>
                  </a:txBody>
                  <a:tcPr/>
                </a:tc>
                <a:extLst>
                  <a:ext uri="{0D108BD9-81ED-4DB2-BD59-A6C34878D82A}">
                    <a16:rowId xmlns:a16="http://schemas.microsoft.com/office/drawing/2014/main" val="3844459456"/>
                  </a:ext>
                </a:extLst>
              </a:tr>
              <a:tr h="370840">
                <a:tc>
                  <a:txBody>
                    <a:bodyPr/>
                    <a:lstStyle/>
                    <a:p>
                      <a:r>
                        <a:rPr lang="en-US" dirty="0"/>
                        <a:t>3 credit course stipend (without</a:t>
                      </a:r>
                      <a:r>
                        <a:rPr lang="en-US" baseline="0" dirty="0"/>
                        <a:t> RFR) = $6550</a:t>
                      </a:r>
                      <a:endParaRPr lang="en-US" dirty="0"/>
                    </a:p>
                  </a:txBody>
                  <a:tcPr/>
                </a:tc>
                <a:tc>
                  <a:txBody>
                    <a:bodyPr/>
                    <a:lstStyle/>
                    <a:p>
                      <a:r>
                        <a:rPr lang="en-US" dirty="0"/>
                        <a:t>3 credit course stipend (without</a:t>
                      </a:r>
                      <a:r>
                        <a:rPr lang="en-US" baseline="0" dirty="0"/>
                        <a:t> RFR) = $6361.06</a:t>
                      </a:r>
                      <a:endParaRPr lang="en-US" dirty="0"/>
                    </a:p>
                  </a:txBody>
                  <a:tcPr/>
                </a:tc>
                <a:tc>
                  <a:txBody>
                    <a:bodyPr/>
                    <a:lstStyle/>
                    <a:p>
                      <a:r>
                        <a:rPr lang="en-US" dirty="0"/>
                        <a:t>3 credit course</a:t>
                      </a:r>
                      <a:r>
                        <a:rPr lang="en-US" baseline="0" dirty="0"/>
                        <a:t> stipend (without RFR) = $6615.60</a:t>
                      </a:r>
                      <a:endParaRPr lang="en-US" dirty="0"/>
                    </a:p>
                  </a:txBody>
                  <a:tcPr/>
                </a:tc>
                <a:tc>
                  <a:txBody>
                    <a:bodyPr/>
                    <a:lstStyle/>
                    <a:p>
                      <a:r>
                        <a:rPr lang="en-US" dirty="0"/>
                        <a:t>3 credit course</a:t>
                      </a:r>
                      <a:r>
                        <a:rPr lang="en-US" baseline="0" dirty="0"/>
                        <a:t> stipend (without RFR) = $6742.72</a:t>
                      </a:r>
                      <a:endParaRPr lang="en-US" dirty="0"/>
                    </a:p>
                  </a:txBody>
                  <a:tcPr/>
                </a:tc>
                <a:extLst>
                  <a:ext uri="{0D108BD9-81ED-4DB2-BD59-A6C34878D82A}">
                    <a16:rowId xmlns:a16="http://schemas.microsoft.com/office/drawing/2014/main" val="14756586"/>
                  </a:ext>
                </a:extLst>
              </a:tr>
              <a:tr h="370840">
                <a:tc>
                  <a:txBody>
                    <a:bodyPr/>
                    <a:lstStyle/>
                    <a:p>
                      <a:r>
                        <a:rPr lang="en-US" dirty="0"/>
                        <a:t>3 credit course stipend (with RFR) = $6750</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 credit course stipend (with RFR) = $6555.29</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 credit course stipend (with RFR) = $6817.50</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 credit course stipend (with RFR) = $6948.60</a:t>
                      </a:r>
                    </a:p>
                  </a:txBody>
                  <a:tcPr/>
                </a:tc>
                <a:extLst>
                  <a:ext uri="{0D108BD9-81ED-4DB2-BD59-A6C34878D82A}">
                    <a16:rowId xmlns:a16="http://schemas.microsoft.com/office/drawing/2014/main" val="2820033815"/>
                  </a:ext>
                </a:extLst>
              </a:tr>
              <a:tr h="370840">
                <a:tc>
                  <a:txBody>
                    <a:bodyPr/>
                    <a:lstStyle/>
                    <a:p>
                      <a:r>
                        <a:rPr lang="en-US" dirty="0"/>
                        <a:t>Clinical</a:t>
                      </a:r>
                      <a:r>
                        <a:rPr lang="en-US" baseline="0" dirty="0"/>
                        <a:t> Instructors per hour = $51.41</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Clinical</a:t>
                      </a:r>
                      <a:r>
                        <a:rPr lang="en-US" baseline="0" dirty="0"/>
                        <a:t> Instructors per hour = $49.92</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Clinical</a:t>
                      </a:r>
                      <a:r>
                        <a:rPr lang="en-US" baseline="0" dirty="0"/>
                        <a:t> Instructors per hour = $51.92</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Clinical</a:t>
                      </a:r>
                      <a:r>
                        <a:rPr lang="en-US" baseline="0" dirty="0"/>
                        <a:t> Instructors per hour = $52.92</a:t>
                      </a:r>
                      <a:endParaRPr lang="en-US" dirty="0"/>
                    </a:p>
                  </a:txBody>
                  <a:tcPr/>
                </a:tc>
                <a:extLst>
                  <a:ext uri="{0D108BD9-81ED-4DB2-BD59-A6C34878D82A}">
                    <a16:rowId xmlns:a16="http://schemas.microsoft.com/office/drawing/2014/main" val="1497745"/>
                  </a:ext>
                </a:extLst>
              </a:tr>
              <a:tr h="370840">
                <a:tc>
                  <a:txBody>
                    <a:bodyPr/>
                    <a:lstStyle/>
                    <a:p>
                      <a:r>
                        <a:rPr lang="en-US" dirty="0"/>
                        <a:t>Course Facilitators per course = $2061</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Course Facilitators per course = $2001.55</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Course Facilitators per course = $2081.61</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Course Facilitators per course = $2121.64</a:t>
                      </a:r>
                    </a:p>
                  </a:txBody>
                  <a:tcPr/>
                </a:tc>
                <a:extLst>
                  <a:ext uri="{0D108BD9-81ED-4DB2-BD59-A6C34878D82A}">
                    <a16:rowId xmlns:a16="http://schemas.microsoft.com/office/drawing/2014/main" val="255516996"/>
                  </a:ext>
                </a:extLst>
              </a:tr>
            </a:tbl>
          </a:graphicData>
        </a:graphic>
      </p:graphicFrame>
    </p:spTree>
    <p:extLst>
      <p:ext uri="{BB962C8B-B14F-4D97-AF65-F5344CB8AC3E}">
        <p14:creationId xmlns:p14="http://schemas.microsoft.com/office/powerpoint/2010/main" val="2628107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Ratification Motion</a:t>
            </a:r>
          </a:p>
        </p:txBody>
      </p:sp>
      <p:sp>
        <p:nvSpPr>
          <p:cNvPr id="3" name="Content Placeholder 2"/>
          <p:cNvSpPr>
            <a:spLocks noGrp="1"/>
          </p:cNvSpPr>
          <p:nvPr>
            <p:ph idx="1"/>
          </p:nvPr>
        </p:nvSpPr>
        <p:spPr>
          <a:xfrm>
            <a:off x="677334" y="1463041"/>
            <a:ext cx="8596668" cy="4578322"/>
          </a:xfrm>
        </p:spPr>
        <p:txBody>
          <a:bodyPr/>
          <a:lstStyle/>
          <a:p>
            <a:pPr marL="0" indent="0">
              <a:buNone/>
            </a:pPr>
            <a:endParaRPr lang="en-US" sz="3200" i="1" dirty="0"/>
          </a:p>
          <a:p>
            <a:pPr marL="0" indent="0">
              <a:buNone/>
            </a:pPr>
            <a:r>
              <a:rPr lang="en-US" sz="3200" i="1" dirty="0"/>
              <a:t>“Be it resolved that the CASBU Membership ratify the Tentative Agreement 2019-2022, presented to the Membership at the Special General Membership Meeting of Tuesday, January </a:t>
            </a:r>
            <a:r>
              <a:rPr lang="en-US" sz="3200" i="1" dirty="0" smtClean="0"/>
              <a:t>14, </a:t>
            </a:r>
            <a:r>
              <a:rPr lang="en-US" sz="3200" i="1" dirty="0"/>
              <a:t>2020.”</a:t>
            </a:r>
            <a:endParaRPr lang="en-US" sz="3200" dirty="0"/>
          </a:p>
          <a:p>
            <a:endParaRPr lang="en-US" dirty="0"/>
          </a:p>
        </p:txBody>
      </p:sp>
    </p:spTree>
    <p:extLst>
      <p:ext uri="{BB962C8B-B14F-4D97-AF65-F5344CB8AC3E}">
        <p14:creationId xmlns:p14="http://schemas.microsoft.com/office/powerpoint/2010/main" val="2182055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Ratification Voting</a:t>
            </a:r>
          </a:p>
        </p:txBody>
      </p:sp>
      <p:sp>
        <p:nvSpPr>
          <p:cNvPr id="3" name="Content Placeholder 2"/>
          <p:cNvSpPr>
            <a:spLocks noGrp="1"/>
          </p:cNvSpPr>
          <p:nvPr>
            <p:ph idx="1"/>
          </p:nvPr>
        </p:nvSpPr>
        <p:spPr>
          <a:xfrm>
            <a:off x="677333" y="1396539"/>
            <a:ext cx="9696951" cy="5112326"/>
          </a:xfrm>
        </p:spPr>
        <p:txBody>
          <a:bodyPr>
            <a:normAutofit lnSpcReduction="10000"/>
          </a:bodyPr>
          <a:lstStyle/>
          <a:p>
            <a:pPr marL="0" indent="0" algn="ctr">
              <a:buNone/>
            </a:pPr>
            <a:r>
              <a:rPr lang="en-US" sz="2800" dirty="0"/>
              <a:t>In-Person Voting will continue in the NUFA Office </a:t>
            </a:r>
          </a:p>
          <a:p>
            <a:pPr marL="0" indent="0" algn="ctr">
              <a:buNone/>
            </a:pPr>
            <a:r>
              <a:rPr lang="en-US" sz="2800" dirty="0"/>
              <a:t>9 am to 7 pm</a:t>
            </a:r>
          </a:p>
          <a:p>
            <a:pPr marL="0" indent="0" algn="ctr">
              <a:buNone/>
            </a:pPr>
            <a:r>
              <a:rPr lang="en-US" sz="2800" dirty="0"/>
              <a:t>Wednesday, January </a:t>
            </a:r>
            <a:r>
              <a:rPr lang="en-US" sz="2800" dirty="0" smtClean="0"/>
              <a:t>15, </a:t>
            </a:r>
            <a:r>
              <a:rPr lang="en-US" sz="2800" dirty="0"/>
              <a:t>2020</a:t>
            </a:r>
          </a:p>
          <a:p>
            <a:pPr marL="0" indent="0" algn="ctr">
              <a:buNone/>
            </a:pPr>
            <a:r>
              <a:rPr lang="en-US" sz="2800" dirty="0"/>
              <a:t>Thursday, January </a:t>
            </a:r>
            <a:r>
              <a:rPr lang="en-US" sz="2800" dirty="0" smtClean="0"/>
              <a:t>16, </a:t>
            </a:r>
            <a:r>
              <a:rPr lang="en-US" sz="2800" dirty="0"/>
              <a:t>2020</a:t>
            </a:r>
          </a:p>
          <a:p>
            <a:pPr marL="0" indent="0" algn="ctr">
              <a:buNone/>
            </a:pPr>
            <a:r>
              <a:rPr lang="en-US" sz="2800" dirty="0"/>
              <a:t>Friday, </a:t>
            </a:r>
            <a:r>
              <a:rPr lang="en-US" sz="2800"/>
              <a:t>January </a:t>
            </a:r>
            <a:r>
              <a:rPr lang="en-US" sz="2800" smtClean="0"/>
              <a:t>17, </a:t>
            </a:r>
            <a:r>
              <a:rPr lang="en-US" sz="2800" dirty="0"/>
              <a:t>2020</a:t>
            </a:r>
          </a:p>
          <a:p>
            <a:pPr marL="0" indent="0" algn="ctr">
              <a:buNone/>
            </a:pPr>
            <a:endParaRPr lang="en-US" sz="2800" dirty="0"/>
          </a:p>
          <a:p>
            <a:pPr marL="0" indent="0" algn="ctr">
              <a:buNone/>
            </a:pPr>
            <a:r>
              <a:rPr lang="en-US" sz="2800" dirty="0"/>
              <a:t>Members unable to vote in-person, please contact Angela in the NUFA Office for a FedEx number to mail in your vote. </a:t>
            </a:r>
          </a:p>
          <a:p>
            <a:pPr marL="0" indent="0" algn="ctr">
              <a:buNone/>
            </a:pPr>
            <a:r>
              <a:rPr lang="en-US" sz="2800" dirty="0"/>
              <a:t>Details will be emailed to all regarding this option.</a:t>
            </a:r>
          </a:p>
          <a:p>
            <a:pPr marL="0" indent="0" algn="ctr">
              <a:buNone/>
            </a:pPr>
            <a:endParaRPr lang="en-US" sz="2800" dirty="0"/>
          </a:p>
        </p:txBody>
      </p:sp>
    </p:spTree>
    <p:extLst>
      <p:ext uri="{BB962C8B-B14F-4D97-AF65-F5344CB8AC3E}">
        <p14:creationId xmlns:p14="http://schemas.microsoft.com/office/powerpoint/2010/main" val="73735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Collective Bargaining Committee</a:t>
            </a:r>
          </a:p>
        </p:txBody>
      </p:sp>
      <p:sp>
        <p:nvSpPr>
          <p:cNvPr id="3" name="Content Placeholder 2"/>
          <p:cNvSpPr>
            <a:spLocks noGrp="1"/>
          </p:cNvSpPr>
          <p:nvPr>
            <p:ph idx="1"/>
          </p:nvPr>
        </p:nvSpPr>
        <p:spPr>
          <a:xfrm>
            <a:off x="677333" y="1571105"/>
            <a:ext cx="10037559" cy="4971011"/>
          </a:xfrm>
        </p:spPr>
        <p:txBody>
          <a:bodyPr>
            <a:normAutofit/>
          </a:bodyPr>
          <a:lstStyle/>
          <a:p>
            <a:r>
              <a:rPr lang="en-US" sz="2000" dirty="0"/>
              <a:t>Rhiannon Don, Chief Negotiator, CASBU		(English Studies)</a:t>
            </a:r>
          </a:p>
          <a:p>
            <a:r>
              <a:rPr lang="en-US" sz="2000" dirty="0"/>
              <a:t>Jane Barker, Chief Negotiator, FASBU 		(Criminology &amp; Criminal Justice)</a:t>
            </a:r>
          </a:p>
          <a:p>
            <a:r>
              <a:rPr lang="en-US" sz="2000" dirty="0"/>
              <a:t>Joseph Boivin								(Biology)</a:t>
            </a:r>
          </a:p>
          <a:p>
            <a:r>
              <a:rPr lang="en-US" sz="2000" dirty="0"/>
              <a:t>Corina Irwin									(Biology)</a:t>
            </a:r>
          </a:p>
          <a:p>
            <a:r>
              <a:rPr lang="en-US" sz="2000" dirty="0"/>
              <a:t>Laura Rossi									(Biology)</a:t>
            </a:r>
          </a:p>
          <a:p>
            <a:r>
              <a:rPr lang="en-US" sz="2000" dirty="0"/>
              <a:t>Natalya Brown								(Economics)</a:t>
            </a:r>
          </a:p>
          <a:p>
            <a:r>
              <a:rPr lang="en-US" sz="2000" dirty="0"/>
              <a:t>Dean Hay									(Physical &amp; Health Education)</a:t>
            </a:r>
          </a:p>
          <a:p>
            <a:r>
              <a:rPr lang="en-US" sz="2000" dirty="0"/>
              <a:t>Todd Horton									(Education)</a:t>
            </a:r>
          </a:p>
          <a:p>
            <a:r>
              <a:rPr lang="en-US" sz="2000" dirty="0"/>
              <a:t>Nathan Kozuskanich, President (ex-officio)	(History)</a:t>
            </a:r>
          </a:p>
          <a:p>
            <a:r>
              <a:rPr lang="en-US" sz="2000" dirty="0" err="1"/>
              <a:t>Gyllie</a:t>
            </a:r>
            <a:r>
              <a:rPr lang="en-US" sz="2000" dirty="0"/>
              <a:t> Phillips, VP (ex-officio)				(English Studies)</a:t>
            </a:r>
          </a:p>
          <a:p>
            <a:endParaRPr lang="en-US" sz="2000" dirty="0"/>
          </a:p>
        </p:txBody>
      </p:sp>
    </p:spTree>
    <p:extLst>
      <p:ext uri="{BB962C8B-B14F-4D97-AF65-F5344CB8AC3E}">
        <p14:creationId xmlns:p14="http://schemas.microsoft.com/office/powerpoint/2010/main" val="901499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72A47-4057-4AE7-8804-9C503BB563E7}"/>
              </a:ext>
            </a:extLst>
          </p:cNvPr>
          <p:cNvSpPr>
            <a:spLocks noGrp="1"/>
          </p:cNvSpPr>
          <p:nvPr>
            <p:ph type="title"/>
          </p:nvPr>
        </p:nvSpPr>
        <p:spPr/>
        <p:txBody>
          <a:bodyPr/>
          <a:lstStyle/>
          <a:p>
            <a:r>
              <a:rPr lang="en-CA" dirty="0"/>
              <a:t>Housekeeping Changes</a:t>
            </a:r>
          </a:p>
        </p:txBody>
      </p:sp>
      <p:sp>
        <p:nvSpPr>
          <p:cNvPr id="3" name="Content Placeholder 2">
            <a:extLst>
              <a:ext uri="{FF2B5EF4-FFF2-40B4-BE49-F238E27FC236}">
                <a16:creationId xmlns:a16="http://schemas.microsoft.com/office/drawing/2014/main" id="{B48C9A6E-85DD-4229-A764-73354A800587}"/>
              </a:ext>
            </a:extLst>
          </p:cNvPr>
          <p:cNvSpPr>
            <a:spLocks noGrp="1"/>
          </p:cNvSpPr>
          <p:nvPr>
            <p:ph idx="1"/>
          </p:nvPr>
        </p:nvSpPr>
        <p:spPr>
          <a:xfrm>
            <a:off x="677334" y="1776276"/>
            <a:ext cx="8596668" cy="3880773"/>
          </a:xfrm>
        </p:spPr>
        <p:txBody>
          <a:bodyPr/>
          <a:lstStyle/>
          <a:p>
            <a:r>
              <a:rPr lang="en-CA" dirty="0"/>
              <a:t>All parts of the agreement that pertained only to full-time instructors have been removed</a:t>
            </a:r>
          </a:p>
          <a:p>
            <a:r>
              <a:rPr lang="en-CA" dirty="0"/>
              <a:t>All gendered language changed to gender neutral</a:t>
            </a:r>
          </a:p>
          <a:p>
            <a:r>
              <a:rPr lang="en-CA" dirty="0"/>
              <a:t>Instructor titles updated to reflect current usages</a:t>
            </a:r>
          </a:p>
          <a:p>
            <a:endParaRPr lang="en-CA" dirty="0"/>
          </a:p>
          <a:p>
            <a:endParaRPr lang="en-CA" dirty="0"/>
          </a:p>
        </p:txBody>
      </p:sp>
    </p:spTree>
    <p:extLst>
      <p:ext uri="{BB962C8B-B14F-4D97-AF65-F5344CB8AC3E}">
        <p14:creationId xmlns:p14="http://schemas.microsoft.com/office/powerpoint/2010/main" val="374571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Non-financial Articles Agreed On</a:t>
            </a:r>
          </a:p>
        </p:txBody>
      </p:sp>
      <p:sp>
        <p:nvSpPr>
          <p:cNvPr id="3" name="Content Placeholder 2"/>
          <p:cNvSpPr>
            <a:spLocks noGrp="1"/>
          </p:cNvSpPr>
          <p:nvPr>
            <p:ph idx="1"/>
          </p:nvPr>
        </p:nvSpPr>
        <p:spPr>
          <a:xfrm>
            <a:off x="677334" y="1238596"/>
            <a:ext cx="9148310" cy="5345084"/>
          </a:xfrm>
        </p:spPr>
        <p:txBody>
          <a:bodyPr>
            <a:normAutofit/>
          </a:bodyPr>
          <a:lstStyle/>
          <a:p>
            <a:r>
              <a:rPr lang="en-US" sz="2000" dirty="0"/>
              <a:t>Article 1:  Definitions</a:t>
            </a:r>
          </a:p>
          <a:p>
            <a:r>
              <a:rPr lang="en-US" sz="2000" dirty="0"/>
              <a:t>Article 3:  Recognition</a:t>
            </a:r>
          </a:p>
          <a:p>
            <a:r>
              <a:rPr lang="en-US" sz="2000" dirty="0"/>
              <a:t>Article 7: Non-Discrimination </a:t>
            </a:r>
          </a:p>
          <a:p>
            <a:r>
              <a:rPr lang="en-US" sz="2000" dirty="0"/>
              <a:t>Article 10: Correspondence and Information</a:t>
            </a:r>
          </a:p>
          <a:p>
            <a:r>
              <a:rPr lang="en-US" sz="2000" dirty="0"/>
              <a:t>Article 11: Copies of the Agreement</a:t>
            </a:r>
          </a:p>
          <a:p>
            <a:r>
              <a:rPr lang="en-US" sz="2000" dirty="0"/>
              <a:t>Article 14:  Official Files</a:t>
            </a:r>
          </a:p>
          <a:p>
            <a:r>
              <a:rPr lang="en-US" sz="2000" dirty="0"/>
              <a:t>Article 17: Leaves*</a:t>
            </a:r>
          </a:p>
          <a:p>
            <a:r>
              <a:rPr lang="en-US" sz="2000" dirty="0"/>
              <a:t>Article 19: Rights and Responsibilities**</a:t>
            </a:r>
          </a:p>
          <a:p>
            <a:r>
              <a:rPr lang="en-US" sz="2000" dirty="0"/>
              <a:t>Article 20: Student Opinion Surveys***</a:t>
            </a:r>
          </a:p>
          <a:p>
            <a:r>
              <a:rPr lang="en-US" sz="2000" dirty="0"/>
              <a:t>Article 30:  Duration and Continuance of Agreement </a:t>
            </a:r>
            <a:r>
              <a:rPr lang="mr-IN" sz="2000" dirty="0"/>
              <a:t>–</a:t>
            </a:r>
            <a:r>
              <a:rPr lang="en-US" sz="2000" dirty="0"/>
              <a:t> 3-year Agreement</a:t>
            </a:r>
          </a:p>
          <a:p>
            <a:r>
              <a:rPr lang="en-US" sz="2000" dirty="0"/>
              <a:t>Article 31:  </a:t>
            </a:r>
            <a:r>
              <a:rPr lang="en-US" sz="2000" i="1" dirty="0"/>
              <a:t>Investigations and </a:t>
            </a:r>
            <a:r>
              <a:rPr lang="en-US" sz="2000" dirty="0"/>
              <a:t>Discipline </a:t>
            </a:r>
            <a:r>
              <a:rPr lang="mr-IN" sz="2000" dirty="0"/>
              <a:t>–</a:t>
            </a:r>
            <a:r>
              <a:rPr lang="en-US" sz="2000" dirty="0"/>
              <a:t> </a:t>
            </a:r>
            <a:r>
              <a:rPr lang="en-US" sz="2000" b="1" u="sng" dirty="0"/>
              <a:t>no informal investigations</a:t>
            </a:r>
          </a:p>
          <a:p>
            <a:endParaRPr lang="en-US" dirty="0"/>
          </a:p>
        </p:txBody>
      </p:sp>
    </p:spTree>
    <p:extLst>
      <p:ext uri="{BB962C8B-B14F-4D97-AF65-F5344CB8AC3E}">
        <p14:creationId xmlns:p14="http://schemas.microsoft.com/office/powerpoint/2010/main" val="1244269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17:  Leaves </a:t>
            </a:r>
          </a:p>
        </p:txBody>
      </p:sp>
      <p:sp>
        <p:nvSpPr>
          <p:cNvPr id="3" name="Content Placeholder 2"/>
          <p:cNvSpPr>
            <a:spLocks noGrp="1"/>
          </p:cNvSpPr>
          <p:nvPr>
            <p:ph idx="1"/>
          </p:nvPr>
        </p:nvSpPr>
        <p:spPr>
          <a:xfrm>
            <a:off x="677333" y="1371601"/>
            <a:ext cx="8915553" cy="4669762"/>
          </a:xfrm>
        </p:spPr>
        <p:txBody>
          <a:bodyPr>
            <a:normAutofit/>
          </a:bodyPr>
          <a:lstStyle/>
          <a:p>
            <a:r>
              <a:rPr lang="en-US" sz="2400" dirty="0"/>
              <a:t>Bereavement leave of one day for aunt, uncle, niece, or nephew added plus added consideration of a bereavement request for an individual whose relationship to the employee is comparable to all relatives listed in Article 17.3</a:t>
            </a:r>
          </a:p>
          <a:p>
            <a:r>
              <a:rPr lang="en-US" sz="2400" b="1" u="sng" dirty="0"/>
              <a:t>Language added to indicate that the leaves described in the Employment Standards Act apply to CASBU Members</a:t>
            </a:r>
          </a:p>
        </p:txBody>
      </p:sp>
    </p:spTree>
    <p:extLst>
      <p:ext uri="{BB962C8B-B14F-4D97-AF65-F5344CB8AC3E}">
        <p14:creationId xmlns:p14="http://schemas.microsoft.com/office/powerpoint/2010/main" val="102634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C025-B694-4F40-8591-3ED5566027EA}"/>
              </a:ext>
            </a:extLst>
          </p:cNvPr>
          <p:cNvSpPr>
            <a:spLocks noGrp="1"/>
          </p:cNvSpPr>
          <p:nvPr>
            <p:ph type="title"/>
          </p:nvPr>
        </p:nvSpPr>
        <p:spPr/>
        <p:txBody>
          <a:bodyPr/>
          <a:lstStyle/>
          <a:p>
            <a:r>
              <a:rPr lang="en-CA" dirty="0"/>
              <a:t>19: Rights and Responsibilities</a:t>
            </a:r>
          </a:p>
        </p:txBody>
      </p:sp>
      <p:sp>
        <p:nvSpPr>
          <p:cNvPr id="3" name="Content Placeholder 2">
            <a:extLst>
              <a:ext uri="{FF2B5EF4-FFF2-40B4-BE49-F238E27FC236}">
                <a16:creationId xmlns:a16="http://schemas.microsoft.com/office/drawing/2014/main" id="{DA2F769C-5337-4F6D-8582-05BC9E0EB1B5}"/>
              </a:ext>
            </a:extLst>
          </p:cNvPr>
          <p:cNvSpPr>
            <a:spLocks noGrp="1"/>
          </p:cNvSpPr>
          <p:nvPr>
            <p:ph idx="1"/>
          </p:nvPr>
        </p:nvSpPr>
        <p:spPr/>
        <p:txBody>
          <a:bodyPr>
            <a:normAutofit/>
          </a:bodyPr>
          <a:lstStyle/>
          <a:p>
            <a:pPr>
              <a:lnSpc>
                <a:spcPct val="110000"/>
              </a:lnSpc>
            </a:pPr>
            <a:r>
              <a:rPr lang="en-CA" dirty="0"/>
              <a:t>19.2 (c) must receive written permission from their academic unit (majority vote) when moving courses from the standard delivery mode to online, off-site or blended delivery. The result of the academic unit vote will be forwarded to the Dean.</a:t>
            </a:r>
          </a:p>
          <a:p>
            <a:r>
              <a:rPr lang="en-CA" dirty="0"/>
              <a:t>(d) Members recognize that they have a responsibility to respect the principles of confidentiality with regard to their students.</a:t>
            </a:r>
          </a:p>
        </p:txBody>
      </p:sp>
    </p:spTree>
    <p:extLst>
      <p:ext uri="{BB962C8B-B14F-4D97-AF65-F5344CB8AC3E}">
        <p14:creationId xmlns:p14="http://schemas.microsoft.com/office/powerpoint/2010/main" val="2555177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858-3C9F-460E-8D15-31584A0E6352}"/>
              </a:ext>
            </a:extLst>
          </p:cNvPr>
          <p:cNvSpPr>
            <a:spLocks noGrp="1"/>
          </p:cNvSpPr>
          <p:nvPr>
            <p:ph type="title"/>
          </p:nvPr>
        </p:nvSpPr>
        <p:spPr/>
        <p:txBody>
          <a:bodyPr/>
          <a:lstStyle/>
          <a:p>
            <a:r>
              <a:rPr lang="en-CA" dirty="0"/>
              <a:t>19: Rights and Responsibilities </a:t>
            </a:r>
          </a:p>
        </p:txBody>
      </p:sp>
      <p:sp>
        <p:nvSpPr>
          <p:cNvPr id="3" name="Content Placeholder 2">
            <a:extLst>
              <a:ext uri="{FF2B5EF4-FFF2-40B4-BE49-F238E27FC236}">
                <a16:creationId xmlns:a16="http://schemas.microsoft.com/office/drawing/2014/main" id="{50E21768-FC71-4E7C-8A90-C97B84D0A209}"/>
              </a:ext>
            </a:extLst>
          </p:cNvPr>
          <p:cNvSpPr>
            <a:spLocks noGrp="1"/>
          </p:cNvSpPr>
          <p:nvPr>
            <p:ph idx="1"/>
          </p:nvPr>
        </p:nvSpPr>
        <p:spPr/>
        <p:txBody>
          <a:bodyPr/>
          <a:lstStyle/>
          <a:p>
            <a:r>
              <a:rPr lang="en-CA" dirty="0"/>
              <a:t>(k) At the beginning of each term, each Dean will inform CASBU Members in the Dean’s Faculty that preliminary course syllabi must be filed with the Dean’s office by the end of the  first week of the Fall term for courses commencing in the Fall term; by the end of the first week of the Winter term for courses commencing in the Winter term; and by the end of the first week for courses commencing in intercession, Spring term, or Summer term. Members will be sent confirmation of receipt of course syllabi. </a:t>
            </a:r>
            <a:r>
              <a:rPr lang="en-CA" b="1" dirty="0"/>
              <a:t>If a Member makes changes to the preliminary syllabus, a final version will be sent to the Dean electronically no later than two weeks after the first scheduled class.</a:t>
            </a:r>
          </a:p>
          <a:p>
            <a:endParaRPr lang="en-CA" dirty="0"/>
          </a:p>
        </p:txBody>
      </p:sp>
    </p:spTree>
    <p:extLst>
      <p:ext uri="{BB962C8B-B14F-4D97-AF65-F5344CB8AC3E}">
        <p14:creationId xmlns:p14="http://schemas.microsoft.com/office/powerpoint/2010/main" val="222134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B9EAB-3E64-499E-9F9F-C5A92008EE0F}"/>
              </a:ext>
            </a:extLst>
          </p:cNvPr>
          <p:cNvSpPr>
            <a:spLocks noGrp="1"/>
          </p:cNvSpPr>
          <p:nvPr>
            <p:ph type="title"/>
          </p:nvPr>
        </p:nvSpPr>
        <p:spPr/>
        <p:txBody>
          <a:bodyPr/>
          <a:lstStyle/>
          <a:p>
            <a:r>
              <a:rPr lang="en-CA" dirty="0"/>
              <a:t>20: Student Opinion Surveys</a:t>
            </a:r>
          </a:p>
        </p:txBody>
      </p:sp>
      <p:sp>
        <p:nvSpPr>
          <p:cNvPr id="3" name="Content Placeholder 2">
            <a:extLst>
              <a:ext uri="{FF2B5EF4-FFF2-40B4-BE49-F238E27FC236}">
                <a16:creationId xmlns:a16="http://schemas.microsoft.com/office/drawing/2014/main" id="{65A316F8-6D5F-4DBA-9CA7-D07057AE9FEC}"/>
              </a:ext>
            </a:extLst>
          </p:cNvPr>
          <p:cNvSpPr>
            <a:spLocks noGrp="1"/>
          </p:cNvSpPr>
          <p:nvPr>
            <p:ph idx="1"/>
          </p:nvPr>
        </p:nvSpPr>
        <p:spPr/>
        <p:txBody>
          <a:bodyPr/>
          <a:lstStyle/>
          <a:p>
            <a:r>
              <a:rPr lang="en-CA" dirty="0"/>
              <a:t>Removal of language about their use in internal program review</a:t>
            </a:r>
          </a:p>
          <a:p>
            <a:r>
              <a:rPr lang="en-CA" dirty="0"/>
              <a:t>Addition of a Letter of Agreement on Student Opinion Surveys</a:t>
            </a:r>
          </a:p>
          <a:p>
            <a:pPr lvl="1"/>
            <a:r>
              <a:rPr lang="en-CA" dirty="0"/>
              <a:t>The Employer and the union will strike a committee with 4 members from each group to examine the use of SOSs for FASBU and CASBU to review the current instrument and its use as well as best practices in the sector</a:t>
            </a:r>
          </a:p>
          <a:p>
            <a:pPr lvl="1"/>
            <a:r>
              <a:rPr lang="en-CA" dirty="0"/>
              <a:t>The committee will produce a report and (potentially) recommendations for the Joint Committee for the Administration of the Agreement</a:t>
            </a:r>
          </a:p>
          <a:p>
            <a:pPr lvl="1"/>
            <a:r>
              <a:rPr lang="en-CA" dirty="0"/>
              <a:t>The current language in Article 20 will remain in effect until any changes are agreed to at the JCAA</a:t>
            </a:r>
          </a:p>
        </p:txBody>
      </p:sp>
    </p:spTree>
    <p:extLst>
      <p:ext uri="{BB962C8B-B14F-4D97-AF65-F5344CB8AC3E}">
        <p14:creationId xmlns:p14="http://schemas.microsoft.com/office/powerpoint/2010/main" val="2390347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Appendices</a:t>
            </a:r>
          </a:p>
        </p:txBody>
      </p:sp>
      <p:sp>
        <p:nvSpPr>
          <p:cNvPr id="3" name="Content Placeholder 2"/>
          <p:cNvSpPr>
            <a:spLocks noGrp="1"/>
          </p:cNvSpPr>
          <p:nvPr>
            <p:ph idx="1"/>
          </p:nvPr>
        </p:nvSpPr>
        <p:spPr>
          <a:xfrm>
            <a:off x="677333" y="1487977"/>
            <a:ext cx="11201554" cy="5012575"/>
          </a:xfrm>
        </p:spPr>
        <p:txBody>
          <a:bodyPr>
            <a:normAutofit/>
          </a:bodyPr>
          <a:lstStyle/>
          <a:p>
            <a:r>
              <a:rPr lang="en-US" sz="2600" dirty="0"/>
              <a:t>A:  </a:t>
            </a:r>
            <a:r>
              <a:rPr lang="en-US" sz="2600" u="sng" dirty="0"/>
              <a:t>Certificate Describing the Bargaining Unit </a:t>
            </a:r>
            <a:r>
              <a:rPr lang="en-US" sz="2600" dirty="0"/>
              <a:t>– updated to exclude administrators</a:t>
            </a:r>
          </a:p>
          <a:p>
            <a:r>
              <a:rPr lang="en-US" sz="2600" dirty="0"/>
              <a:t>B:  </a:t>
            </a:r>
            <a:r>
              <a:rPr lang="en-US" sz="2600" u="sng" dirty="0"/>
              <a:t>Arbitrators</a:t>
            </a:r>
            <a:r>
              <a:rPr lang="en-US" sz="2600" dirty="0"/>
              <a:t> - updated</a:t>
            </a:r>
          </a:p>
          <a:p>
            <a:r>
              <a:rPr lang="en-US" sz="2600" dirty="0"/>
              <a:t>C-F:  </a:t>
            </a:r>
            <a:r>
              <a:rPr lang="en-US" sz="2600" u="sng" dirty="0"/>
              <a:t>Financial Compensation Scales</a:t>
            </a:r>
            <a:r>
              <a:rPr lang="en-US" sz="2600" dirty="0"/>
              <a:t>– updated to reflect ATB increases</a:t>
            </a:r>
          </a:p>
          <a:p>
            <a:r>
              <a:rPr lang="en-US" sz="2600" dirty="0"/>
              <a:t>H:  </a:t>
            </a:r>
            <a:r>
              <a:rPr lang="en-US" sz="2600" u="sng" dirty="0"/>
              <a:t>List of Designated Special Courses</a:t>
            </a:r>
            <a:r>
              <a:rPr lang="en-US" sz="2600" dirty="0"/>
              <a:t>– name changed from “Service” to “Special”</a:t>
            </a:r>
          </a:p>
          <a:p>
            <a:r>
              <a:rPr lang="en-US" sz="2600" dirty="0"/>
              <a:t>J: LOA on Student Opinion Surveys</a:t>
            </a:r>
          </a:p>
          <a:p>
            <a:endParaRPr lang="en-US" dirty="0"/>
          </a:p>
          <a:p>
            <a:pPr marL="0" indent="0">
              <a:buNone/>
            </a:pPr>
            <a:r>
              <a:rPr lang="en-US" dirty="0"/>
              <a:t> </a:t>
            </a:r>
          </a:p>
        </p:txBody>
      </p:sp>
    </p:spTree>
    <p:extLst>
      <p:ext uri="{BB962C8B-B14F-4D97-AF65-F5344CB8AC3E}">
        <p14:creationId xmlns:p14="http://schemas.microsoft.com/office/powerpoint/2010/main" val="2991079122"/>
      </p:ext>
    </p:extLst>
  </p:cSld>
  <p:clrMapOvr>
    <a:masterClrMapping/>
  </p:clrMapOvr>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689</TotalTime>
  <Words>1498</Words>
  <Application>Microsoft Office PowerPoint</Application>
  <PresentationFormat>Widescreen</PresentationFormat>
  <Paragraphs>131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Mangal</vt:lpstr>
      <vt:lpstr>Trebuchet MS</vt:lpstr>
      <vt:lpstr>Wingdings 3</vt:lpstr>
      <vt:lpstr>1_Facet</vt:lpstr>
      <vt:lpstr>One Association.  One Voice.  CASBU Settlement Package</vt:lpstr>
      <vt:lpstr>Collective Bargaining Committee</vt:lpstr>
      <vt:lpstr>Housekeeping Changes</vt:lpstr>
      <vt:lpstr>Non-financial Articles Agreed On</vt:lpstr>
      <vt:lpstr>17:  Leaves </vt:lpstr>
      <vt:lpstr>19: Rights and Responsibilities</vt:lpstr>
      <vt:lpstr>19: Rights and Responsibilities </vt:lpstr>
      <vt:lpstr>20: Student Opinion Surveys</vt:lpstr>
      <vt:lpstr>Appendices</vt:lpstr>
      <vt:lpstr>16: Changes to RFR</vt:lpstr>
      <vt:lpstr>16: Changes to RFR</vt:lpstr>
      <vt:lpstr>Financial Articles</vt:lpstr>
      <vt:lpstr>Financial Compensation (New CASBU Article 21)</vt:lpstr>
      <vt:lpstr>Financial Compensation (New CASBU Article 21) Three-Credit Course Stipends</vt:lpstr>
      <vt:lpstr>Financial Compensation (New CASBU Article 21) Clinical Instructors</vt:lpstr>
      <vt:lpstr>Financial Compensation (New CASBU Article 21) Course Facilitators</vt:lpstr>
      <vt:lpstr>Financial Compensation (New CASBU Article 21) Examples</vt:lpstr>
      <vt:lpstr>Ratification Motion</vt:lpstr>
      <vt:lpstr>Ratification Voting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Association.  One Voice.  FASBU Bargaining Update</dc:title>
  <dc:creator>Jane Barker</dc:creator>
  <cp:lastModifiedBy>NUFA</cp:lastModifiedBy>
  <cp:revision>64</cp:revision>
  <cp:lastPrinted>2019-10-21T21:34:14Z</cp:lastPrinted>
  <dcterms:created xsi:type="dcterms:W3CDTF">2019-09-04T19:29:18Z</dcterms:created>
  <dcterms:modified xsi:type="dcterms:W3CDTF">2020-01-14T16:37:38Z</dcterms:modified>
</cp:coreProperties>
</file>